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61" r:id="rId3"/>
    <p:sldId id="263" r:id="rId4"/>
    <p:sldId id="262" r:id="rId5"/>
    <p:sldId id="257" r:id="rId6"/>
    <p:sldId id="258" r:id="rId7"/>
    <p:sldId id="275" r:id="rId8"/>
    <p:sldId id="276" r:id="rId9"/>
    <p:sldId id="260" r:id="rId10"/>
    <p:sldId id="277" r:id="rId11"/>
    <p:sldId id="264" r:id="rId12"/>
    <p:sldId id="266" r:id="rId13"/>
    <p:sldId id="279" r:id="rId14"/>
    <p:sldId id="278" r:id="rId15"/>
    <p:sldId id="268" r:id="rId16"/>
    <p:sldId id="269" r:id="rId17"/>
    <p:sldId id="270" r:id="rId18"/>
    <p:sldId id="271" r:id="rId19"/>
    <p:sldId id="272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70FD9A-E0BC-FBDC-AD5B-5AD771517971}" v="747" dt="2019-11-24T13:41:07.023"/>
    <p1510:client id="{7744369A-5BB2-5361-6100-7A0E5914E60B}" v="2306" dt="2019-11-24T17:20:43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70" d="100"/>
          <a:sy n="70" d="100"/>
        </p:scale>
        <p:origin x="-1104" y="-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svg"/><Relationship Id="rId1" Type="http://schemas.openxmlformats.org/officeDocument/2006/relationships/image" Target="../media/image7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svg"/><Relationship Id="rId1" Type="http://schemas.openxmlformats.org/officeDocument/2006/relationships/image" Target="../media/image7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5B3016-1B29-49E0-A9A5-8D5F048C406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6CA063-BFFB-4F62-A10B-608AC0A40C04}">
      <dgm:prSet/>
      <dgm:spPr/>
      <dgm:t>
        <a:bodyPr/>
        <a:lstStyle/>
        <a:p>
          <a:r>
            <a:rPr lang="en-US" b="1" dirty="0"/>
            <a:t>ACCESS is a popular DBMS/RDMS (Relational Database Management system</a:t>
          </a:r>
          <a:r>
            <a:rPr lang="en-US" b="1" dirty="0">
              <a:latin typeface="Century Gothic" panose="020B0502020202020204"/>
            </a:rPr>
            <a:t>)</a:t>
          </a:r>
          <a:r>
            <a:rPr lang="en-US" b="1" dirty="0"/>
            <a:t> which is included in the MS-suite.</a:t>
          </a:r>
        </a:p>
      </dgm:t>
    </dgm:pt>
    <dgm:pt modelId="{38E8633A-8E8C-4976-8789-BBD3EFB0C0FA}" type="parTrans" cxnId="{14F3593F-BAC0-497E-9054-BC6BE5EE07E7}">
      <dgm:prSet/>
      <dgm:spPr/>
      <dgm:t>
        <a:bodyPr/>
        <a:lstStyle/>
        <a:p>
          <a:endParaRPr lang="en-US"/>
        </a:p>
      </dgm:t>
    </dgm:pt>
    <dgm:pt modelId="{48E2C06B-B946-4A94-9190-768C1A000E4A}" type="sibTrans" cxnId="{14F3593F-BAC0-497E-9054-BC6BE5EE07E7}">
      <dgm:prSet/>
      <dgm:spPr/>
      <dgm:t>
        <a:bodyPr/>
        <a:lstStyle/>
        <a:p>
          <a:endParaRPr lang="en-US"/>
        </a:p>
      </dgm:t>
    </dgm:pt>
    <dgm:pt modelId="{9235D545-1FD7-46F0-B944-562174CA5A8F}">
      <dgm:prSet/>
      <dgm:spPr/>
      <dgm:t>
        <a:bodyPr/>
        <a:lstStyle/>
        <a:p>
          <a:r>
            <a:rPr lang="en-US" b="1" dirty="0"/>
            <a:t>It is a type of database software that is used to store information for reporting, referencing, and analysis</a:t>
          </a:r>
          <a:r>
            <a:rPr lang="en-US" dirty="0"/>
            <a:t>.</a:t>
          </a:r>
        </a:p>
      </dgm:t>
    </dgm:pt>
    <dgm:pt modelId="{736F8350-7759-421C-A8C9-6CAB4FB46972}" type="parTrans" cxnId="{E295E620-C01D-4EC6-9155-6948D133FCFB}">
      <dgm:prSet/>
      <dgm:spPr/>
      <dgm:t>
        <a:bodyPr/>
        <a:lstStyle/>
        <a:p>
          <a:endParaRPr lang="en-US"/>
        </a:p>
      </dgm:t>
    </dgm:pt>
    <dgm:pt modelId="{8CBF06BC-1267-4C54-B088-3C2DBFA6BDA3}" type="sibTrans" cxnId="{E295E620-C01D-4EC6-9155-6948D133FCFB}">
      <dgm:prSet/>
      <dgm:spPr/>
      <dgm:t>
        <a:bodyPr/>
        <a:lstStyle/>
        <a:p>
          <a:endParaRPr lang="en-US"/>
        </a:p>
      </dgm:t>
    </dgm:pt>
    <dgm:pt modelId="{276FFB76-7428-4BE8-B74A-FA44DCDC158B}">
      <dgm:prSet/>
      <dgm:spPr/>
      <dgm:t>
        <a:bodyPr/>
        <a:lstStyle/>
        <a:p>
          <a:pPr rtl="0"/>
          <a:r>
            <a:rPr lang="en-US" b="1" dirty="0"/>
            <a:t>With Microsoft Access, you can analyze large amounts of data faster and more efficiently as compared to</a:t>
          </a:r>
          <a:r>
            <a:rPr lang="en-US" b="1" dirty="0">
              <a:latin typeface="Century Gothic" panose="020B0502020202020204"/>
            </a:rPr>
            <a:t> Excel or other types of spread sheet</a:t>
          </a:r>
          <a:endParaRPr lang="en-US" b="1" dirty="0"/>
        </a:p>
      </dgm:t>
    </dgm:pt>
    <dgm:pt modelId="{2811FCF5-35C7-4E10-A1C1-6007CA98013A}" type="parTrans" cxnId="{41CCA58F-8877-4B16-8481-624899CEF592}">
      <dgm:prSet/>
      <dgm:spPr/>
      <dgm:t>
        <a:bodyPr/>
        <a:lstStyle/>
        <a:p>
          <a:endParaRPr lang="en-US"/>
        </a:p>
      </dgm:t>
    </dgm:pt>
    <dgm:pt modelId="{5D22BE26-DCC3-4125-A435-985DF129123A}" type="sibTrans" cxnId="{41CCA58F-8877-4B16-8481-624899CEF592}">
      <dgm:prSet/>
      <dgm:spPr/>
      <dgm:t>
        <a:bodyPr/>
        <a:lstStyle/>
        <a:p>
          <a:endParaRPr lang="en-US"/>
        </a:p>
      </dgm:t>
    </dgm:pt>
    <dgm:pt modelId="{C5A4A28F-77C6-46DD-B029-3BA12A4F6B94}" type="pres">
      <dgm:prSet presAssocID="{395B3016-1B29-49E0-A9A5-8D5F048C406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55FB9DC-ADB9-4F83-B1D5-090F63B54F03}" type="pres">
      <dgm:prSet presAssocID="{FD6CA063-BFFB-4F62-A10B-608AC0A40C04}" presName="compNode" presStyleCnt="0"/>
      <dgm:spPr/>
    </dgm:pt>
    <dgm:pt modelId="{E2A2844B-7F98-4F6D-A804-FBE31468F58D}" type="pres">
      <dgm:prSet presAssocID="{FD6CA063-BFFB-4F62-A10B-608AC0A40C04}" presName="bgRect" presStyleLbl="bgShp" presStyleIdx="0" presStyleCnt="3"/>
      <dgm:spPr/>
    </dgm:pt>
    <dgm:pt modelId="{A553C531-D8D4-4C04-B600-43232C60D0FF}" type="pres">
      <dgm:prSet presAssocID="{FD6CA063-BFFB-4F62-A10B-608AC0A40C04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D6FF480-5F2B-448D-A090-3F322BE6CAB9}" type="pres">
      <dgm:prSet presAssocID="{FD6CA063-BFFB-4F62-A10B-608AC0A40C04}" presName="spaceRect" presStyleCnt="0"/>
      <dgm:spPr/>
    </dgm:pt>
    <dgm:pt modelId="{B14903F1-3405-489A-943F-71375A856352}" type="pres">
      <dgm:prSet presAssocID="{FD6CA063-BFFB-4F62-A10B-608AC0A40C04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F0B898E-7C0E-4E9B-A8D4-7217225983F9}" type="pres">
      <dgm:prSet presAssocID="{48E2C06B-B946-4A94-9190-768C1A000E4A}" presName="sibTrans" presStyleCnt="0"/>
      <dgm:spPr/>
    </dgm:pt>
    <dgm:pt modelId="{7216DB07-47F5-45AD-948A-466CA30C4FD7}" type="pres">
      <dgm:prSet presAssocID="{9235D545-1FD7-46F0-B944-562174CA5A8F}" presName="compNode" presStyleCnt="0"/>
      <dgm:spPr/>
    </dgm:pt>
    <dgm:pt modelId="{3B8E181A-E806-4864-8B86-1EA6E2A3A495}" type="pres">
      <dgm:prSet presAssocID="{9235D545-1FD7-46F0-B944-562174CA5A8F}" presName="bgRect" presStyleLbl="bgShp" presStyleIdx="1" presStyleCnt="3"/>
      <dgm:spPr/>
    </dgm:pt>
    <dgm:pt modelId="{1CE10C37-1ABF-4B57-992B-25C81C4BDCA9}" type="pres">
      <dgm:prSet presAssocID="{9235D545-1FD7-46F0-B944-562174CA5A8F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AFC5747-FFAC-4D99-9723-8D05227EC99C}" type="pres">
      <dgm:prSet presAssocID="{9235D545-1FD7-46F0-B944-562174CA5A8F}" presName="spaceRect" presStyleCnt="0"/>
      <dgm:spPr/>
    </dgm:pt>
    <dgm:pt modelId="{10C40011-CEF9-41AA-BD83-FF8E81CEB21E}" type="pres">
      <dgm:prSet presAssocID="{9235D545-1FD7-46F0-B944-562174CA5A8F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BEAD35A-F643-4433-B34F-E9F8A338049F}" type="pres">
      <dgm:prSet presAssocID="{8CBF06BC-1267-4C54-B088-3C2DBFA6BDA3}" presName="sibTrans" presStyleCnt="0"/>
      <dgm:spPr/>
    </dgm:pt>
    <dgm:pt modelId="{2F66AA64-689B-4B1A-9BE3-1F3A857715E0}" type="pres">
      <dgm:prSet presAssocID="{276FFB76-7428-4BE8-B74A-FA44DCDC158B}" presName="compNode" presStyleCnt="0"/>
      <dgm:spPr/>
    </dgm:pt>
    <dgm:pt modelId="{E2ACE8FA-146E-418F-A4E7-DF83103DE7A6}" type="pres">
      <dgm:prSet presAssocID="{276FFB76-7428-4BE8-B74A-FA44DCDC158B}" presName="bgRect" presStyleLbl="bgShp" presStyleIdx="2" presStyleCnt="3"/>
      <dgm:spPr/>
    </dgm:pt>
    <dgm:pt modelId="{671F9E3D-ECA0-4570-876A-E12A6856E6DD}" type="pres">
      <dgm:prSet presAssocID="{276FFB76-7428-4BE8-B74A-FA44DCDC158B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B7D83C6-BD09-4AED-9CB6-7278C184CA3A}" type="pres">
      <dgm:prSet presAssocID="{276FFB76-7428-4BE8-B74A-FA44DCDC158B}" presName="spaceRect" presStyleCnt="0"/>
      <dgm:spPr/>
    </dgm:pt>
    <dgm:pt modelId="{7ED27030-E938-4A82-99B9-D647CEFE6B69}" type="pres">
      <dgm:prSet presAssocID="{276FFB76-7428-4BE8-B74A-FA44DCDC158B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ED3920EA-B389-4E25-A23D-627CD56359DD}" type="presOf" srcId="{276FFB76-7428-4BE8-B74A-FA44DCDC158B}" destId="{7ED27030-E938-4A82-99B9-D647CEFE6B69}" srcOrd="0" destOrd="0" presId="urn:microsoft.com/office/officeart/2018/2/layout/IconVerticalSolidList"/>
    <dgm:cxn modelId="{14F3593F-BAC0-497E-9054-BC6BE5EE07E7}" srcId="{395B3016-1B29-49E0-A9A5-8D5F048C4068}" destId="{FD6CA063-BFFB-4F62-A10B-608AC0A40C04}" srcOrd="0" destOrd="0" parTransId="{38E8633A-8E8C-4976-8789-BBD3EFB0C0FA}" sibTransId="{48E2C06B-B946-4A94-9190-768C1A000E4A}"/>
    <dgm:cxn modelId="{BD8237DA-B027-4F0C-86CF-056ABEE04020}" type="presOf" srcId="{FD6CA063-BFFB-4F62-A10B-608AC0A40C04}" destId="{B14903F1-3405-489A-943F-71375A856352}" srcOrd="0" destOrd="0" presId="urn:microsoft.com/office/officeart/2018/2/layout/IconVerticalSolidList"/>
    <dgm:cxn modelId="{41CCA58F-8877-4B16-8481-624899CEF592}" srcId="{395B3016-1B29-49E0-A9A5-8D5F048C4068}" destId="{276FFB76-7428-4BE8-B74A-FA44DCDC158B}" srcOrd="2" destOrd="0" parTransId="{2811FCF5-35C7-4E10-A1C1-6007CA98013A}" sibTransId="{5D22BE26-DCC3-4125-A435-985DF129123A}"/>
    <dgm:cxn modelId="{21AE352C-B5AD-48B7-9F2D-01079C116945}" type="presOf" srcId="{9235D545-1FD7-46F0-B944-562174CA5A8F}" destId="{10C40011-CEF9-41AA-BD83-FF8E81CEB21E}" srcOrd="0" destOrd="0" presId="urn:microsoft.com/office/officeart/2018/2/layout/IconVerticalSolidList"/>
    <dgm:cxn modelId="{E295E620-C01D-4EC6-9155-6948D133FCFB}" srcId="{395B3016-1B29-49E0-A9A5-8D5F048C4068}" destId="{9235D545-1FD7-46F0-B944-562174CA5A8F}" srcOrd="1" destOrd="0" parTransId="{736F8350-7759-421C-A8C9-6CAB4FB46972}" sibTransId="{8CBF06BC-1267-4C54-B088-3C2DBFA6BDA3}"/>
    <dgm:cxn modelId="{5A3E880A-4863-4A5A-ACA0-F26577BBCD96}" type="presOf" srcId="{395B3016-1B29-49E0-A9A5-8D5F048C4068}" destId="{C5A4A28F-77C6-46DD-B029-3BA12A4F6B94}" srcOrd="0" destOrd="0" presId="urn:microsoft.com/office/officeart/2018/2/layout/IconVerticalSolidList"/>
    <dgm:cxn modelId="{CF8E9BF2-BE21-4F56-AADF-B2A039093558}" type="presParOf" srcId="{C5A4A28F-77C6-46DD-B029-3BA12A4F6B94}" destId="{055FB9DC-ADB9-4F83-B1D5-090F63B54F03}" srcOrd="0" destOrd="0" presId="urn:microsoft.com/office/officeart/2018/2/layout/IconVerticalSolidList"/>
    <dgm:cxn modelId="{24F3AF28-D5D8-44E2-9594-E349CC8FB65F}" type="presParOf" srcId="{055FB9DC-ADB9-4F83-B1D5-090F63B54F03}" destId="{E2A2844B-7F98-4F6D-A804-FBE31468F58D}" srcOrd="0" destOrd="0" presId="urn:microsoft.com/office/officeart/2018/2/layout/IconVerticalSolidList"/>
    <dgm:cxn modelId="{EFCFB4F4-2813-4728-9EDC-7B3672E9C552}" type="presParOf" srcId="{055FB9DC-ADB9-4F83-B1D5-090F63B54F03}" destId="{A553C531-D8D4-4C04-B600-43232C60D0FF}" srcOrd="1" destOrd="0" presId="urn:microsoft.com/office/officeart/2018/2/layout/IconVerticalSolidList"/>
    <dgm:cxn modelId="{8DBE9170-47E6-4EFC-B0A7-85010EBB35A8}" type="presParOf" srcId="{055FB9DC-ADB9-4F83-B1D5-090F63B54F03}" destId="{AD6FF480-5F2B-448D-A090-3F322BE6CAB9}" srcOrd="2" destOrd="0" presId="urn:microsoft.com/office/officeart/2018/2/layout/IconVerticalSolidList"/>
    <dgm:cxn modelId="{7C9223BD-C864-44A7-839B-8E5200E0AB06}" type="presParOf" srcId="{055FB9DC-ADB9-4F83-B1D5-090F63B54F03}" destId="{B14903F1-3405-489A-943F-71375A856352}" srcOrd="3" destOrd="0" presId="urn:microsoft.com/office/officeart/2018/2/layout/IconVerticalSolidList"/>
    <dgm:cxn modelId="{6DAF66A8-3E94-44A1-AC26-E9DF2069C07F}" type="presParOf" srcId="{C5A4A28F-77C6-46DD-B029-3BA12A4F6B94}" destId="{5F0B898E-7C0E-4E9B-A8D4-7217225983F9}" srcOrd="1" destOrd="0" presId="urn:microsoft.com/office/officeart/2018/2/layout/IconVerticalSolidList"/>
    <dgm:cxn modelId="{6ECD219D-BFEA-411D-B6B7-0966A85AD6E8}" type="presParOf" srcId="{C5A4A28F-77C6-46DD-B029-3BA12A4F6B94}" destId="{7216DB07-47F5-45AD-948A-466CA30C4FD7}" srcOrd="2" destOrd="0" presId="urn:microsoft.com/office/officeart/2018/2/layout/IconVerticalSolidList"/>
    <dgm:cxn modelId="{E97072EA-900F-4380-B845-393A3846DD48}" type="presParOf" srcId="{7216DB07-47F5-45AD-948A-466CA30C4FD7}" destId="{3B8E181A-E806-4864-8B86-1EA6E2A3A495}" srcOrd="0" destOrd="0" presId="urn:microsoft.com/office/officeart/2018/2/layout/IconVerticalSolidList"/>
    <dgm:cxn modelId="{1DAB95C9-A471-4DD3-A5E3-E23A6EF89C52}" type="presParOf" srcId="{7216DB07-47F5-45AD-948A-466CA30C4FD7}" destId="{1CE10C37-1ABF-4B57-992B-25C81C4BDCA9}" srcOrd="1" destOrd="0" presId="urn:microsoft.com/office/officeart/2018/2/layout/IconVerticalSolidList"/>
    <dgm:cxn modelId="{79F4F41E-C893-4632-BD96-FA3511A713D8}" type="presParOf" srcId="{7216DB07-47F5-45AD-948A-466CA30C4FD7}" destId="{0AFC5747-FFAC-4D99-9723-8D05227EC99C}" srcOrd="2" destOrd="0" presId="urn:microsoft.com/office/officeart/2018/2/layout/IconVerticalSolidList"/>
    <dgm:cxn modelId="{AD081E78-2AD4-42F1-B179-EF782D862548}" type="presParOf" srcId="{7216DB07-47F5-45AD-948A-466CA30C4FD7}" destId="{10C40011-CEF9-41AA-BD83-FF8E81CEB21E}" srcOrd="3" destOrd="0" presId="urn:microsoft.com/office/officeart/2018/2/layout/IconVerticalSolidList"/>
    <dgm:cxn modelId="{B89C2917-1FC8-4EB6-B57F-A42AFBF31CAB}" type="presParOf" srcId="{C5A4A28F-77C6-46DD-B029-3BA12A4F6B94}" destId="{3BEAD35A-F643-4433-B34F-E9F8A338049F}" srcOrd="3" destOrd="0" presId="urn:microsoft.com/office/officeart/2018/2/layout/IconVerticalSolidList"/>
    <dgm:cxn modelId="{80B774D7-253A-4E6C-AC7D-0B5D30B1DFC1}" type="presParOf" srcId="{C5A4A28F-77C6-46DD-B029-3BA12A4F6B94}" destId="{2F66AA64-689B-4B1A-9BE3-1F3A857715E0}" srcOrd="4" destOrd="0" presId="urn:microsoft.com/office/officeart/2018/2/layout/IconVerticalSolidList"/>
    <dgm:cxn modelId="{64B81D91-2939-40F3-846A-B042221380FC}" type="presParOf" srcId="{2F66AA64-689B-4B1A-9BE3-1F3A857715E0}" destId="{E2ACE8FA-146E-418F-A4E7-DF83103DE7A6}" srcOrd="0" destOrd="0" presId="urn:microsoft.com/office/officeart/2018/2/layout/IconVerticalSolidList"/>
    <dgm:cxn modelId="{D5C35641-C986-4FCE-91D8-F0326FA143EF}" type="presParOf" srcId="{2F66AA64-689B-4B1A-9BE3-1F3A857715E0}" destId="{671F9E3D-ECA0-4570-876A-E12A6856E6DD}" srcOrd="1" destOrd="0" presId="urn:microsoft.com/office/officeart/2018/2/layout/IconVerticalSolidList"/>
    <dgm:cxn modelId="{47600891-56F6-4A88-A469-C6BCE5ED1465}" type="presParOf" srcId="{2F66AA64-689B-4B1A-9BE3-1F3A857715E0}" destId="{7B7D83C6-BD09-4AED-9CB6-7278C184CA3A}" srcOrd="2" destOrd="0" presId="urn:microsoft.com/office/officeart/2018/2/layout/IconVerticalSolidList"/>
    <dgm:cxn modelId="{A7DA4933-C589-4425-9B70-3627EF711661}" type="presParOf" srcId="{2F66AA64-689B-4B1A-9BE3-1F3A857715E0}" destId="{7ED27030-E938-4A82-99B9-D647CEFE6B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2844B-7F98-4F6D-A804-FBE31468F58D}">
      <dsp:nvSpPr>
        <dsp:cNvPr id="0" name=""/>
        <dsp:cNvSpPr/>
      </dsp:nvSpPr>
      <dsp:spPr>
        <a:xfrm>
          <a:off x="0" y="682"/>
          <a:ext cx="6572250" cy="15961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53C531-D8D4-4C04-B600-43232C60D0FF}">
      <dsp:nvSpPr>
        <dsp:cNvPr id="0" name=""/>
        <dsp:cNvSpPr/>
      </dsp:nvSpPr>
      <dsp:spPr>
        <a:xfrm>
          <a:off x="482844" y="359822"/>
          <a:ext cx="877899" cy="877899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903F1-3405-489A-943F-71375A856352}">
      <dsp:nvSpPr>
        <dsp:cNvPr id="0" name=""/>
        <dsp:cNvSpPr/>
      </dsp:nvSpPr>
      <dsp:spPr>
        <a:xfrm>
          <a:off x="1843589" y="682"/>
          <a:ext cx="4728660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ACCESS is a popular DBMS/RDMS (Relational Database Management system</a:t>
          </a:r>
          <a:r>
            <a:rPr lang="en-US" sz="1800" b="1" kern="1200" dirty="0">
              <a:latin typeface="Century Gothic" panose="020B0502020202020204"/>
            </a:rPr>
            <a:t>)</a:t>
          </a:r>
          <a:r>
            <a:rPr lang="en-US" sz="1800" b="1" kern="1200" dirty="0"/>
            <a:t> which is included in the MS-suite.</a:t>
          </a:r>
        </a:p>
      </dsp:txBody>
      <dsp:txXfrm>
        <a:off x="1843589" y="682"/>
        <a:ext cx="4728660" cy="1596181"/>
      </dsp:txXfrm>
    </dsp:sp>
    <dsp:sp modelId="{3B8E181A-E806-4864-8B86-1EA6E2A3A495}">
      <dsp:nvSpPr>
        <dsp:cNvPr id="0" name=""/>
        <dsp:cNvSpPr/>
      </dsp:nvSpPr>
      <dsp:spPr>
        <a:xfrm>
          <a:off x="0" y="1995909"/>
          <a:ext cx="6572250" cy="15961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E10C37-1ABF-4B57-992B-25C81C4BDCA9}">
      <dsp:nvSpPr>
        <dsp:cNvPr id="0" name=""/>
        <dsp:cNvSpPr/>
      </dsp:nvSpPr>
      <dsp:spPr>
        <a:xfrm>
          <a:off x="482844" y="2355050"/>
          <a:ext cx="877899" cy="877899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40011-CEF9-41AA-BD83-FF8E81CEB21E}">
      <dsp:nvSpPr>
        <dsp:cNvPr id="0" name=""/>
        <dsp:cNvSpPr/>
      </dsp:nvSpPr>
      <dsp:spPr>
        <a:xfrm>
          <a:off x="1843589" y="1995909"/>
          <a:ext cx="4728660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It is a type of database software that is used to store information for reporting, referencing, and analysis</a:t>
          </a:r>
          <a:r>
            <a:rPr lang="en-US" sz="1800" kern="1200" dirty="0"/>
            <a:t>.</a:t>
          </a:r>
        </a:p>
      </dsp:txBody>
      <dsp:txXfrm>
        <a:off x="1843589" y="1995909"/>
        <a:ext cx="4728660" cy="1596181"/>
      </dsp:txXfrm>
    </dsp:sp>
    <dsp:sp modelId="{E2ACE8FA-146E-418F-A4E7-DF83103DE7A6}">
      <dsp:nvSpPr>
        <dsp:cNvPr id="0" name=""/>
        <dsp:cNvSpPr/>
      </dsp:nvSpPr>
      <dsp:spPr>
        <a:xfrm>
          <a:off x="0" y="3991136"/>
          <a:ext cx="6572250" cy="15961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1F9E3D-ECA0-4570-876A-E12A6856E6DD}">
      <dsp:nvSpPr>
        <dsp:cNvPr id="0" name=""/>
        <dsp:cNvSpPr/>
      </dsp:nvSpPr>
      <dsp:spPr>
        <a:xfrm>
          <a:off x="482844" y="4350277"/>
          <a:ext cx="877899" cy="877899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D27030-E938-4A82-99B9-D647CEFE6B69}">
      <dsp:nvSpPr>
        <dsp:cNvPr id="0" name=""/>
        <dsp:cNvSpPr/>
      </dsp:nvSpPr>
      <dsp:spPr>
        <a:xfrm>
          <a:off x="1843589" y="3991136"/>
          <a:ext cx="4728660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With Microsoft Access, you can analyze large amounts of data faster and more efficiently as compared to</a:t>
          </a:r>
          <a:r>
            <a:rPr lang="en-US" sz="1800" b="1" kern="1200" dirty="0">
              <a:latin typeface="Century Gothic" panose="020B0502020202020204"/>
            </a:rPr>
            <a:t> Excel or other types of spread sheet</a:t>
          </a:r>
          <a:endParaRPr lang="en-US" sz="1800" b="1" kern="1200" dirty="0"/>
        </a:p>
      </dsp:txBody>
      <dsp:txXfrm>
        <a:off x="1843589" y="3991136"/>
        <a:ext cx="4728660" cy="15961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805F-FF0F-4BAA-A3A3-E4F945D687F8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00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5C51-60B3-48EF-AA78-DB950F30DBA2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985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D676B-6E73-4E3B-A9B3-4966DB9B52A5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27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F3A6-CC5D-4649-8527-DB0C21FDDFD9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81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B6F927C-B73E-4F9D-ADFE-F6E23BD7CEE8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923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FFFF-984A-4EE5-9BF2-EC9310C878F1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7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71C1-B42E-4A60-A25F-0185B888604B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91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6292-3725-4763-8973-4C59F0403D99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72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96D1-8909-469F-911A-4C12C68BF5D9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09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73BC-5D11-4675-B334-102E1E8C9B50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312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27B8E45F-652B-4E89-8925-000B0AB8FD98}" type="datetimeFigureOut">
              <a:rPr lang="en-US" dirty="0"/>
              <a:t>11/28/2019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381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C4A3462A-2D5B-48AF-A3D4-EF8A90A50A80}" type="datetimeFigureOut">
              <a:rPr lang="en-US" dirty="0"/>
              <a:t>11/28/2019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jpe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pdate_(SQL)" TargetMode="External"/><Relationship Id="rId13" Type="http://schemas.openxmlformats.org/officeDocument/2006/relationships/image" Target="../media/image2.png"/><Relationship Id="rId3" Type="http://schemas.microsoft.com/office/2007/relationships/hdphoto" Target="../media/hdphoto2.wdp"/><Relationship Id="rId7" Type="http://schemas.openxmlformats.org/officeDocument/2006/relationships/hyperlink" Target="https://en.wikipedia.org/wiki/Event_cascade" TargetMode="External"/><Relationship Id="rId12" Type="http://schemas.openxmlformats.org/officeDocument/2006/relationships/hyperlink" Target="https://en.wikipedia.org/wiki/Microsoft_Jet_Database_Engin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Referential_integrity" TargetMode="External"/><Relationship Id="rId11" Type="http://schemas.openxmlformats.org/officeDocument/2006/relationships/hyperlink" Target="https://en.wikipedia.org/wiki/Graphical_user_interface" TargetMode="External"/><Relationship Id="rId5" Type="http://schemas.openxmlformats.org/officeDocument/2006/relationships/hyperlink" Target="https://en.wikipedia.org/wiki/Index_(database)" TargetMode="External"/><Relationship Id="rId10" Type="http://schemas.openxmlformats.org/officeDocument/2006/relationships/hyperlink" Target="https://en.wikipedia.org/wiki/Information_retrieval" TargetMode="External"/><Relationship Id="rId4" Type="http://schemas.openxmlformats.org/officeDocument/2006/relationships/image" Target="../media/image14.gif"/><Relationship Id="rId9" Type="http://schemas.openxmlformats.org/officeDocument/2006/relationships/hyperlink" Target="https://en.wikipedia.org/wiki/Delete_(SQL)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icrosoft_Office" TargetMode="External"/><Relationship Id="rId13" Type="http://schemas.openxmlformats.org/officeDocument/2006/relationships/hyperlink" Target="https://en.wikipedia.org/wiki/API" TargetMode="External"/><Relationship Id="rId3" Type="http://schemas.microsoft.com/office/2007/relationships/hdphoto" Target="../media/hdphoto1.wdp"/><Relationship Id="rId7" Type="http://schemas.openxmlformats.org/officeDocument/2006/relationships/hyperlink" Target="https://en.wikipedia.org/wiki/Visual_Basic" TargetMode="External"/><Relationship Id="rId12" Type="http://schemas.openxmlformats.org/officeDocument/2006/relationships/hyperlink" Target="https://en.wikipedia.org/wiki/Microsoft_PowerPoin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openxmlformats.org/officeDocument/2006/relationships/hyperlink" Target="https://en.wikipedia.org/wiki/Microsoft_Outlook" TargetMode="External"/><Relationship Id="rId5" Type="http://schemas.microsoft.com/office/2007/relationships/hdphoto" Target="../media/hdphoto2.wdp"/><Relationship Id="rId15" Type="http://schemas.openxmlformats.org/officeDocument/2006/relationships/hyperlink" Target="https://en.wikipedia.org/wiki/Software_design" TargetMode="External"/><Relationship Id="rId10" Type="http://schemas.openxmlformats.org/officeDocument/2006/relationships/hyperlink" Target="https://en.wikipedia.org/wiki/Microsoft_Word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en.wikipedia.org/wiki/Microsoft_Excel" TargetMode="External"/><Relationship Id="rId14" Type="http://schemas.openxmlformats.org/officeDocument/2006/relationships/hyperlink" Target="https://en.wikipedia.org/wiki/Task_(project_management)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aradox_(database)" TargetMode="External"/><Relationship Id="rId13" Type="http://schemas.openxmlformats.org/officeDocument/2006/relationships/hyperlink" Target="https://en.wikipedia.org/wiki/Join_(SQL)" TargetMode="External"/><Relationship Id="rId18" Type="http://schemas.openxmlformats.org/officeDocument/2006/relationships/hyperlink" Target="https://en.wikipedia.org/wiki/ActiveX_Data_Objects" TargetMode="External"/><Relationship Id="rId3" Type="http://schemas.openxmlformats.org/officeDocument/2006/relationships/hyperlink" Target="https://en.wikipedia.org/wiki/Data_manipulation" TargetMode="External"/><Relationship Id="rId7" Type="http://schemas.openxmlformats.org/officeDocument/2006/relationships/hyperlink" Target="https://en.wikipedia.org/wiki/DBase" TargetMode="External"/><Relationship Id="rId12" Type="http://schemas.openxmlformats.org/officeDocument/2006/relationships/hyperlink" Target="https://en.wikipedia.org/wiki/Heterogeneity" TargetMode="External"/><Relationship Id="rId17" Type="http://schemas.openxmlformats.org/officeDocument/2006/relationships/hyperlink" Target="https://en.wikipedia.org/wiki/Data_Access_Objects" TargetMode="External"/><Relationship Id="rId2" Type="http://schemas.openxmlformats.org/officeDocument/2006/relationships/hyperlink" Target="https://en.wikipedia.org/wiki/Visual_Basic_for_Applications" TargetMode="External"/><Relationship Id="rId16" Type="http://schemas.openxmlformats.org/officeDocument/2006/relationships/hyperlink" Target="https://en.wikipedia.org/wiki/.NET_Framewor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SCII" TargetMode="External"/><Relationship Id="rId11" Type="http://schemas.openxmlformats.org/officeDocument/2006/relationships/hyperlink" Target="https://en.wikipedia.org/wiki/Oracle_Database" TargetMode="External"/><Relationship Id="rId5" Type="http://schemas.openxmlformats.org/officeDocument/2006/relationships/hyperlink" Target="https://en.wikipedia.org/wiki/Microsoft_Outlook" TargetMode="External"/><Relationship Id="rId15" Type="http://schemas.openxmlformats.org/officeDocument/2006/relationships/hyperlink" Target="https://en.wikipedia.org/wiki/Visual_Basic" TargetMode="External"/><Relationship Id="rId10" Type="http://schemas.openxmlformats.org/officeDocument/2006/relationships/hyperlink" Target="https://en.wikipedia.org/wiki/Microsoft_SQL_Server" TargetMode="External"/><Relationship Id="rId4" Type="http://schemas.openxmlformats.org/officeDocument/2006/relationships/hyperlink" Target="https://en.wikipedia.org/wiki/Microsoft_Excel" TargetMode="External"/><Relationship Id="rId9" Type="http://schemas.openxmlformats.org/officeDocument/2006/relationships/hyperlink" Target="https://en.wikipedia.org/wiki/FoxPro_2" TargetMode="External"/><Relationship Id="rId14" Type="http://schemas.openxmlformats.org/officeDocument/2006/relationships/hyperlink" Target="https://en.wikipedia.org/wiki/Parameter_(computer_science)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/>
              <a:t>MICROSOFT ACCESS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800" u="sng" dirty="0"/>
              <a:t>To highlight the cardinals of the best database management system "MC ACCESS".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720" y="3786810"/>
            <a:ext cx="2755550" cy="269125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A_Guy_Walks_Into_a_Bar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94460" y="4355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3457" y="-204718"/>
            <a:ext cx="10622734" cy="6205109"/>
          </a:xfrm>
        </p:spPr>
        <p:txBody>
          <a:bodyPr/>
          <a:lstStyle/>
          <a:p>
            <a:r>
              <a:rPr lang="en-US" sz="4800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IS IT BENEFICIAL TO UPGRADE TO THE FULL VERSION OF MS ACCESS OR NOT?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619" y="3513855"/>
            <a:ext cx="2755550" cy="269125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38793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7FE162-98F3-4271-8E7D-F6B2BF3F047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u="sng" dirty="0"/>
              <a:t>DIFFERENCE BETWEEN RUNTIME AND FULL VERSION.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8EC60F8-FB12-4CF8-872A-8E4F2F9AC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>
                <a:solidFill>
                  <a:srgbClr val="7030A0"/>
                </a:solidFill>
                <a:latin typeface="+mj-lt"/>
              </a:rPr>
              <a:t>RUNTIME VERSION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36B3F85-6415-4954-BECE-AE8384F73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42785" cy="394498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2800" dirty="0">
                <a:latin typeface="Burbank Big Cd Bd" pitchFamily="50" charset="0"/>
              </a:rPr>
              <a:t>Available without any cost.</a:t>
            </a:r>
          </a:p>
          <a:p>
            <a:r>
              <a:rPr lang="en-US" sz="2800" dirty="0">
                <a:latin typeface="Burbank Big Cd Bd" pitchFamily="50" charset="0"/>
                <a:ea typeface="+mn-lt"/>
                <a:cs typeface="+mn-lt"/>
              </a:rPr>
              <a:t>Access developers to create databases that can be freely distributed to an unlimited number of end-users.</a:t>
            </a:r>
          </a:p>
          <a:p>
            <a:r>
              <a:rPr lang="en-US" sz="2800" dirty="0">
                <a:latin typeface="Burbank Big Cd Bd" pitchFamily="50" charset="0"/>
                <a:ea typeface="+mn-lt"/>
                <a:cs typeface="+mn-lt"/>
              </a:rPr>
              <a:t>The runtime version allows users to view, edit and delete data, along with running queries, forms, reports, macros and VBA module code.</a:t>
            </a:r>
            <a:endParaRPr lang="en-US" sz="2800" dirty="0">
              <a:latin typeface="Burbank Big Cd Bd" pitchFamily="50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D2E95A9-2763-4C52-B0D1-5D94EE54D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0000"/>
                </a:solidFill>
                <a:latin typeface="+mj-lt"/>
              </a:rPr>
              <a:t>FULL VERSION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2531D4F-206A-4AAB-8085-A6609FA5D3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66975" cy="393288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2800" dirty="0">
                <a:latin typeface="Burbank Big Cd Bd" pitchFamily="50" charset="0"/>
              </a:rPr>
              <a:t>Added features with additional purchase.</a:t>
            </a:r>
          </a:p>
          <a:p>
            <a:r>
              <a:rPr lang="en-US" sz="2800" dirty="0">
                <a:latin typeface="Burbank Big Cd Bd" pitchFamily="50" charset="0"/>
                <a:ea typeface="+mn-lt"/>
                <a:cs typeface="+mn-lt"/>
              </a:rPr>
              <a:t>The full version allows users to change the design of Microsoft Access tables, queries, forms, reports, macros or module code.</a:t>
            </a:r>
          </a:p>
          <a:p>
            <a:r>
              <a:rPr lang="en-US" sz="2800" dirty="0">
                <a:latin typeface="Burbank Big Cd Bd" pitchFamily="50" charset="0"/>
                <a:ea typeface="+mn-lt"/>
                <a:cs typeface="+mn-lt"/>
              </a:rPr>
              <a:t>Due to deprecated features in Access 2013, its runtime version is also unable to support older features.</a:t>
            </a:r>
            <a:endParaRPr lang="en-US" sz="2800" dirty="0">
              <a:latin typeface="Burbank Big Cd B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4613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79D1D2-5E85-415B-A1A4-7118055AE7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u="sng" dirty="0" smtClean="0"/>
              <a:t>WHY MS ACCESS?</a:t>
            </a:r>
            <a:endParaRPr lang="en-US" u="sng" dirty="0">
              <a:latin typeface="Century Gothic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47DFD3-2E13-4CBB-84B9-DE41118BE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3200" dirty="0">
                <a:solidFill>
                  <a:srgbClr val="FF0000"/>
                </a:solidFill>
                <a:latin typeface="Burbank Big Cd Bd" pitchFamily="50" charset="0"/>
              </a:rPr>
              <a:t>Access has all the basic features necessary and is relatively easier to use than other databases.</a:t>
            </a:r>
          </a:p>
          <a:p>
            <a:r>
              <a:rPr lang="en-US" sz="3200" dirty="0">
                <a:solidFill>
                  <a:srgbClr val="FF0000"/>
                </a:solidFill>
                <a:latin typeface="Burbank Big Cd Bd" pitchFamily="50" charset="0"/>
              </a:rPr>
              <a:t>The one thing that makes Access attractive to individuals and small businesses is that a relatively non-technical person can whip up a database in no time using Access.</a:t>
            </a:r>
          </a:p>
          <a:p>
            <a:r>
              <a:rPr lang="en-US" sz="3200" dirty="0">
                <a:solidFill>
                  <a:srgbClr val="FF0000"/>
                </a:solidFill>
                <a:latin typeface="Burbank Big Cd Bd" pitchFamily="50" charset="0"/>
              </a:rPr>
              <a:t>Such individuals can create an Access database themselves without any outside assistance. They can keep track of projects, inventory, book keeping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153" y="716063"/>
            <a:ext cx="1377775" cy="1345627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769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758" y="0"/>
            <a:ext cx="12446758" cy="70013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922" y="2981592"/>
            <a:ext cx="3598712" cy="3514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9919" y="769645"/>
            <a:ext cx="7222081" cy="1938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marL="857250" indent="-857250">
              <a:buFont typeface="Arial" pitchFamily="34" charset="0"/>
              <a:buChar char="•"/>
            </a:pPr>
            <a:r>
              <a:rPr lang="en-US" sz="6000" dirty="0" smtClean="0">
                <a:solidFill>
                  <a:srgbClr val="FF0000"/>
                </a:solidFill>
                <a:latin typeface="+mj-lt"/>
              </a:rPr>
              <a:t>It is the Omega of Databases</a:t>
            </a:r>
            <a:endParaRPr lang="en-US" sz="60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210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1002" y="-682390"/>
            <a:ext cx="10868394" cy="6409826"/>
          </a:xfrm>
        </p:spPr>
        <p:txBody>
          <a:bodyPr/>
          <a:lstStyle/>
          <a:p>
            <a:r>
              <a:rPr lang="en-US" sz="4800" u="sng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cs typeface="Calibri Light"/>
              </a:rPr>
              <a:t>MC ACCESS AND ITS CONTEMPORARY COMPONENTS.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948" y="3459265"/>
            <a:ext cx="2755550" cy="269125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9134862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7">
            <a:extLst>
              <a:ext uri="{FF2B5EF4-FFF2-40B4-BE49-F238E27FC236}">
                <a16:creationId xmlns:a16="http://schemas.microsoft.com/office/drawing/2014/main" xmlns="" id="{16DBFAD4-B5FC-442B-A283-381B01B195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9B649DC7-8769-4383-A6F2-8F366BA7A1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0C67FD53-2686-4E0E-BA49-976F78F9AA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xmlns="" id="{E009DD9B-5EE2-4C0D-8B2B-351C8C1022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E720DB99-7745-4E75-9D96-AAB6D55C53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D68803C4-E159-4360-B7BB-74205C8F78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504B0465-3B07-49BF-BEA7-D814762462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2BC2F7-C416-44B3-A37A-9D2E340AF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u="sng" dirty="0" smtClean="0"/>
              <a:t>TABLES/QUERY</a:t>
            </a:r>
            <a:endParaRPr lang="en-US" sz="5400" dirty="0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B7E40A5A-3CBE-4089-B5EA-DB30C2EF42C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6"/>
          <a:srcRect l="21608" r="19782" b="-2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A7CF32D-DE6C-49EB-A499-54B10A4E8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96216" y="2320412"/>
            <a:ext cx="4632031" cy="385178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4400" dirty="0">
                <a:solidFill>
                  <a:schemeClr val="tx1"/>
                </a:solidFill>
                <a:latin typeface="Burbank Big Cd Bd" pitchFamily="50" charset="0"/>
              </a:rPr>
              <a:t>The accompanying image provides us with a basic overview of how a table/query looks and operates in Microsoft Access 2016.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49B7FFA5-14CB-4A4F-9BCC-CA3AA5D9D2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04E48745-7512-4EC2-9E20-9092D12150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6130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xmlns="" id="{EC78E3E1-BBBA-4058-AAEB-714F04B02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86860FA5-CE2B-4019-8FD1-031D7D84EF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392DF474-2C37-4DC7-B889-E88EAADEA6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634E05-A4A5-400F-A5DB-33E54F816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u="sng" dirty="0"/>
              <a:t>FORMS</a:t>
            </a:r>
            <a:endParaRPr lang="en-US" sz="7200" i="1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F2F57BC-E10A-4BF5-9A6C-6EB68BB30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6725" y="2080465"/>
            <a:ext cx="4773168" cy="40507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4000" dirty="0">
                <a:solidFill>
                  <a:schemeClr val="tx1"/>
                </a:solidFill>
                <a:latin typeface="Burbank Big Cd Bd" pitchFamily="50" charset="0"/>
              </a:rPr>
              <a:t>One of the trademark features is the development of forms which can be easily created on MC Access. A representation of forms is as follows:-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F27C9F86-9DCF-4E69-8E88-68D47C13114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6309" r="6309"/>
          <a:stretch/>
        </p:blipFill>
        <p:spPr>
          <a:xfrm>
            <a:off x="5571629" y="558704"/>
            <a:ext cx="6396478" cy="529712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93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6DBFAD4-B5FC-442B-A283-381B01B195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9B649DC7-8769-4383-A6F2-8F366BA7A1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0C67FD53-2686-4E0E-BA49-976F78F9AA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D8AFD15B-CF29-4306-884F-47675092F9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D7EF5B-20AD-44EB-8B18-2825E6230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546" y="401980"/>
            <a:ext cx="4869179" cy="15179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u="sng" dirty="0">
                <a:solidFill>
                  <a:srgbClr val="000000"/>
                </a:solidFill>
              </a:rPr>
              <a:t>REPORTS</a:t>
            </a:r>
            <a:endParaRPr lang="en-US" sz="7200" dirty="0">
              <a:solidFill>
                <a:srgbClr val="000000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96349AB3-1BD3-41E1-8979-1DBDCB5CDC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4F2C6C41-7C7B-41DA-94FB-DE52EFE5549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6"/>
          <a:srcRect l="10214" r="25132" b="-2"/>
          <a:stretch/>
        </p:blipFill>
        <p:spPr>
          <a:xfrm>
            <a:off x="0" y="401979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ln w="38100">
            <a:solidFill>
              <a:schemeClr val="tx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EB5B15F-310C-44FD-9422-F14F3A2AD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5261" y="2092989"/>
            <a:ext cx="4869179" cy="43652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4000" dirty="0">
                <a:solidFill>
                  <a:srgbClr val="000000"/>
                </a:solidFill>
                <a:latin typeface="Burbank Big Cd Bd" pitchFamily="50" charset="0"/>
              </a:rPr>
              <a:t>Reports are an essential part in any business or workplace and they can easily be made using MC Access. The image shall provide us with a basic overview of a report in Access.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54CA915D-BDF0-41F8-B00E-FB186EFF7B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317AAC03-BF64-4E67-9032-3BD0249980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1A131397-5A45-4344-9983-5E400A3EA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208960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3457" y="437606"/>
            <a:ext cx="11004872" cy="3671248"/>
          </a:xfrm>
        </p:spPr>
        <p:txBody>
          <a:bodyPr/>
          <a:lstStyle/>
          <a:p>
            <a:r>
              <a:rPr lang="en-US" u="sng" dirty="0"/>
              <a:t>MICROSOFT ACCESS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095" y="3039006"/>
            <a:ext cx="7891272" cy="10698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600" u="sng" dirty="0" smtClean="0"/>
              <a:t>DEMOSTRATION </a:t>
            </a:r>
            <a:endParaRPr lang="en-US" sz="66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174" y="2763228"/>
            <a:ext cx="2755550" cy="269125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03756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4764" y="477672"/>
            <a:ext cx="9966960" cy="3035808"/>
          </a:xfrm>
        </p:spPr>
        <p:txBody>
          <a:bodyPr/>
          <a:lstStyle/>
          <a:p>
            <a:r>
              <a:rPr lang="en-US" u="sng" dirty="0"/>
              <a:t>MICROSOFT ACCESS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438" y="2580484"/>
            <a:ext cx="7891272" cy="273751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8000" u="sng" dirty="0" smtClean="0"/>
              <a:t>Any Questions? </a:t>
            </a:r>
            <a:endParaRPr lang="en-US" sz="80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174" y="2763228"/>
            <a:ext cx="2755550" cy="269125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55729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9E61CF6-8F07-4962-9613-3E030E3AE3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E97F72-3AC0-447E-BFFE-E0A07CDAA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3060711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100" u="sng"/>
              <a:t>INTRODUCTION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693D30EF-116A-4B76-BB80-8E43340D49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231DFC7B-4141-44FE-B9F9-8030DAD7CF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661A8904-4FC3-442E-B6CF-CD2E9D4BFDF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BC576638-BDA2-41CE-BB04-99AA2D8D7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7521284"/>
              </p:ext>
            </p:extLst>
          </p:nvPr>
        </p:nvGraphicFramePr>
        <p:xfrm>
          <a:off x="803729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90" name="Picture 490" descr="A picture containing drawing&#10;&#10;Description generated with very high confidence">
            <a:extLst>
              <a:ext uri="{FF2B5EF4-FFF2-40B4-BE49-F238E27FC236}">
                <a16:creationId xmlns="" xmlns:a16="http://schemas.microsoft.com/office/drawing/2014/main" id="{F5C0BB2D-2D41-4C97-B5C1-F7C1686DA0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3258" y="3119844"/>
            <a:ext cx="2743200" cy="211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6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9421" y="669618"/>
            <a:ext cx="9966960" cy="3439236"/>
          </a:xfrm>
        </p:spPr>
        <p:txBody>
          <a:bodyPr/>
          <a:lstStyle/>
          <a:p>
            <a:pPr algn="ctr"/>
            <a:r>
              <a:rPr lang="en-US" sz="11500" u="sng" dirty="0" smtClean="0"/>
              <a:t>THANK YOU</a:t>
            </a:r>
            <a:endParaRPr lang="en-US" sz="11500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7961" y="3481237"/>
            <a:ext cx="7773901" cy="248283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800" u="sng" dirty="0" err="1" smtClean="0"/>
              <a:t>Ibad</a:t>
            </a:r>
            <a:r>
              <a:rPr lang="en-US" sz="4800" u="sng" dirty="0" smtClean="0"/>
              <a:t> Ahmed </a:t>
            </a:r>
            <a:r>
              <a:rPr lang="en-US" sz="4800" u="sng" dirty="0" err="1" smtClean="0"/>
              <a:t>Shaikh</a:t>
            </a:r>
            <a:endParaRPr lang="en-US" sz="4800" u="sng" dirty="0" smtClean="0"/>
          </a:p>
          <a:p>
            <a:r>
              <a:rPr lang="en-US" sz="4800" u="sng" dirty="0" err="1" smtClean="0"/>
              <a:t>Haider</a:t>
            </a:r>
            <a:r>
              <a:rPr lang="en-US" sz="4800" u="sng" dirty="0" smtClean="0"/>
              <a:t> Ali </a:t>
            </a:r>
            <a:r>
              <a:rPr lang="en-US" sz="4800" u="sng" dirty="0" err="1" smtClean="0"/>
              <a:t>Baig</a:t>
            </a:r>
            <a:endParaRPr lang="en-US" sz="4800" u="sng" dirty="0" smtClean="0"/>
          </a:p>
          <a:p>
            <a:r>
              <a:rPr lang="en-US" sz="4800" u="sng" dirty="0" err="1" smtClean="0"/>
              <a:t>Saman</a:t>
            </a:r>
            <a:r>
              <a:rPr lang="en-US" sz="4800" u="sng" dirty="0" smtClean="0"/>
              <a:t> Khan </a:t>
            </a:r>
            <a:endParaRPr lang="en-US" sz="48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174" y="2763228"/>
            <a:ext cx="2755550" cy="269125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55729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E5A29B-327D-4B7B-AC7A-E404EE21A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833" y="3393634"/>
            <a:ext cx="5631909" cy="346436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entury Gothic"/>
              </a:rPr>
              <a:t>SO, WHICH VERSION OF MICROSOFT ACCESS IS CURRENTLY THE BEST ONE?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7321" y="3955773"/>
            <a:ext cx="1092310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ln>
                  <a:solidFill>
                    <a:srgbClr val="C00000"/>
                  </a:solidFill>
                </a:ln>
                <a:blipFill>
                  <a:blip r:embed="rId3"/>
                  <a:tile tx="0" ty="0" sx="100000" sy="100000" flip="none" algn="tl"/>
                </a:blipFill>
                <a:latin typeface="Century Gothic"/>
                <a:ea typeface="+mj-ea"/>
                <a:cs typeface="+mj-cs"/>
              </a:rPr>
              <a:t>SO, WHICH VERSION OF MICROSOFT ACCESS IS CURRENTLY THE BEST ONE?</a:t>
            </a:r>
            <a:endParaRPr lang="en-US" dirty="0">
              <a:ln>
                <a:solidFill>
                  <a:srgbClr val="C00000"/>
                </a:solidFill>
              </a:ln>
              <a:blipFill>
                <a:blip r:embed="rId3"/>
                <a:tile tx="0" ty="0" sx="100000" sy="100000" flip="none" algn="tl"/>
              </a:blip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035" y="0"/>
            <a:ext cx="2073964" cy="6478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376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C515A2-1CAA-4B17-AD74-BCD6CB12C4E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u="sng" dirty="0"/>
              <a:t>COMPARISON BETWEEN OLDER AND NEWER VERSIONS</a:t>
            </a:r>
            <a:endParaRPr lang="en-US" u="sng" dirty="0">
              <a:latin typeface="Century Gothic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D8D94FA-17BB-42AA-86C9-7F5471A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  <a:latin typeface="+mj-lt"/>
              </a:rPr>
              <a:t>PRE 2019 ACCESS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A54BFB9-2749-4EBC-AF31-5F50419A2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42785" cy="359422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000" dirty="0">
                <a:latin typeface="Burbank Big Cd Bd" pitchFamily="50" charset="0"/>
              </a:rPr>
              <a:t>Local table from a linked table.</a:t>
            </a:r>
          </a:p>
          <a:p>
            <a:r>
              <a:rPr lang="en-US" sz="3000" dirty="0">
                <a:latin typeface="Burbank Big Cd Bd" pitchFamily="50" charset="0"/>
              </a:rPr>
              <a:t>Autocorrect options.</a:t>
            </a:r>
          </a:p>
          <a:p>
            <a:r>
              <a:rPr lang="en-US" sz="3000" dirty="0">
                <a:latin typeface="Burbank Big Cd Bd" pitchFamily="50" charset="0"/>
              </a:rPr>
              <a:t>Backup a database or project.</a:t>
            </a:r>
          </a:p>
          <a:p>
            <a:r>
              <a:rPr lang="en-US" sz="3000" dirty="0">
                <a:latin typeface="Burbank Big Cd Bd" pitchFamily="50" charset="0"/>
              </a:rPr>
              <a:t>Error checking in forms and reports.</a:t>
            </a:r>
          </a:p>
          <a:p>
            <a:r>
              <a:rPr lang="en-US" sz="3000" dirty="0">
                <a:latin typeface="Burbank Big Cd Bd" pitchFamily="50" charset="0"/>
              </a:rPr>
              <a:t>Reporting with conditional formatting.</a:t>
            </a:r>
          </a:p>
          <a:p>
            <a:r>
              <a:rPr lang="en-US" sz="3000" dirty="0">
                <a:latin typeface="Burbank Big Cd Bd" pitchFamily="50" charset="0"/>
              </a:rPr>
              <a:t>Themes.</a:t>
            </a:r>
          </a:p>
          <a:p>
            <a:r>
              <a:rPr lang="en-US" sz="3000" dirty="0">
                <a:latin typeface="Burbank Big Cd Bd" pitchFamily="50" charset="0"/>
              </a:rPr>
              <a:t>Live preview.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04A7650-6B15-4A5E-9CF1-1FBE7521C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  <a:latin typeface="+mj-lt"/>
              </a:rPr>
              <a:t>2019 ACCESS FEATURES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FFD6317-2769-4F29-8988-7B1C8F1F9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66975" cy="35942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latin typeface="Burbank Big Cd Bd" pitchFamily="50" charset="0"/>
              </a:rPr>
              <a:t>Visualize data with new charts (column charts, line charts, bar charts, pie charts </a:t>
            </a:r>
            <a:r>
              <a:rPr lang="en-US" sz="2800" dirty="0" err="1">
                <a:latin typeface="Burbank Big Cd Bd" pitchFamily="50" charset="0"/>
              </a:rPr>
              <a:t>etc</a:t>
            </a:r>
            <a:r>
              <a:rPr lang="en-US" sz="2800" dirty="0">
                <a:latin typeface="Burbank Big Cd Bd" pitchFamily="50" charset="0"/>
              </a:rPr>
              <a:t>).</a:t>
            </a:r>
          </a:p>
          <a:p>
            <a:r>
              <a:rPr lang="en-US" sz="2800" dirty="0">
                <a:latin typeface="Burbank Big Cd Bd" pitchFamily="50" charset="0"/>
              </a:rPr>
              <a:t>Large number (</a:t>
            </a:r>
            <a:r>
              <a:rPr lang="en-US" sz="2800" dirty="0" err="1">
                <a:latin typeface="Burbank Big Cd Bd" pitchFamily="50" charset="0"/>
              </a:rPr>
              <a:t>bigint</a:t>
            </a:r>
            <a:r>
              <a:rPr lang="en-US" sz="2800" dirty="0">
                <a:latin typeface="Burbank Big Cd Bd" pitchFamily="50" charset="0"/>
              </a:rPr>
              <a:t>) support.</a:t>
            </a:r>
          </a:p>
          <a:p>
            <a:r>
              <a:rPr lang="en-US" sz="2800" dirty="0">
                <a:latin typeface="Burbank Big Cd Bd" pitchFamily="50" charset="0"/>
              </a:rPr>
              <a:t>Support for </a:t>
            </a:r>
            <a:r>
              <a:rPr lang="en-US" sz="2800" dirty="0" err="1">
                <a:latin typeface="Burbank Big Cd Bd" pitchFamily="50" charset="0"/>
              </a:rPr>
              <a:t>dBASE</a:t>
            </a:r>
            <a:r>
              <a:rPr lang="en-US" sz="2800" dirty="0">
                <a:latin typeface="Burbank Big Cd Bd" pitchFamily="50" charset="0"/>
              </a:rPr>
              <a:t> is back.</a:t>
            </a:r>
          </a:p>
          <a:p>
            <a:r>
              <a:rPr lang="en-US" sz="2800" dirty="0">
                <a:latin typeface="Burbank Big Cd Bd" pitchFamily="50" charset="0"/>
              </a:rPr>
              <a:t>Property sheet storing.</a:t>
            </a:r>
          </a:p>
          <a:p>
            <a:r>
              <a:rPr lang="en-US" sz="2800" dirty="0">
                <a:latin typeface="Burbank Big Cd Bd" pitchFamily="50" charset="0"/>
              </a:rPr>
              <a:t>Ney label name property for controls.</a:t>
            </a:r>
          </a:p>
          <a:p>
            <a:r>
              <a:rPr lang="en-US" sz="2800" dirty="0">
                <a:latin typeface="Burbank Big Cd Bd" pitchFamily="50" charset="0"/>
              </a:rPr>
              <a:t>Tell Me box improvements.</a:t>
            </a:r>
          </a:p>
        </p:txBody>
      </p:sp>
    </p:spTree>
    <p:extLst>
      <p:ext uri="{BB962C8B-B14F-4D97-AF65-F5344CB8AC3E}">
        <p14:creationId xmlns:p14="http://schemas.microsoft.com/office/powerpoint/2010/main" val="30134787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D9989FB-36A6-49EE-889A-BDBC54F18E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949248-7C5F-4588-927D-F3A2C909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solidFill>
            <a:srgbClr val="92D050"/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u="sng" dirty="0"/>
              <a:t>SPECIFICATIONS OF MC ACCESS</a:t>
            </a:r>
          </a:p>
        </p:txBody>
      </p:sp>
      <p:pic>
        <p:nvPicPr>
          <p:cNvPr id="4" name="Picture 4" descr="A picture containing object, clock&#10;&#10;Description generated with very high confidence">
            <a:extLst>
              <a:ext uri="{FF2B5EF4-FFF2-40B4-BE49-F238E27FC236}">
                <a16:creationId xmlns="" xmlns:a16="http://schemas.microsoft.com/office/drawing/2014/main" id="{2C1D2131-8E92-4015-B21C-1444A2E40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99" y="1799152"/>
            <a:ext cx="7087888" cy="357233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24766C-5B31-4684-9A4C-AB96B7B17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  <a:solidFill>
            <a:srgbClr val="92D050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Burbank Big Cd Bd" pitchFamily="50" charset="0"/>
                <a:ea typeface="+mn-lt"/>
                <a:cs typeface="+mn-lt"/>
              </a:rPr>
              <a:t> </a:t>
            </a:r>
            <a:r>
              <a:rPr lang="en-US" dirty="0" smtClean="0">
                <a:latin typeface="Burbank Big Cd Bd" pitchFamily="50" charset="0"/>
                <a:ea typeface="+mn-lt"/>
                <a:cs typeface="+mn-lt"/>
              </a:rPr>
              <a:t>Microsoft </a:t>
            </a:r>
            <a:r>
              <a:rPr lang="en-US" dirty="0">
                <a:latin typeface="Burbank Big Cd Bd" pitchFamily="50" charset="0"/>
                <a:ea typeface="+mn-lt"/>
                <a:cs typeface="+mn-lt"/>
              </a:rPr>
              <a:t>Access may be used as the 'front-end' of a program while other </a:t>
            </a:r>
            <a:r>
              <a:rPr lang="en-US" dirty="0" smtClean="0">
                <a:latin typeface="Burbank Big Cd Bd" pitchFamily="50" charset="0"/>
                <a:ea typeface="+mn-lt"/>
                <a:cs typeface="+mn-lt"/>
              </a:rPr>
              <a:t>programs </a:t>
            </a:r>
            <a:r>
              <a:rPr lang="en-US" dirty="0">
                <a:latin typeface="Burbank Big Cd Bd" pitchFamily="50" charset="0"/>
                <a:ea typeface="+mn-lt"/>
                <a:cs typeface="+mn-lt"/>
              </a:rPr>
              <a:t>act as the 'back-end' tables.</a:t>
            </a:r>
          </a:p>
          <a:p>
            <a:r>
              <a:rPr lang="en-US" dirty="0">
                <a:latin typeface="Burbank Big Cd Bd" pitchFamily="50" charset="0"/>
                <a:ea typeface="+mn-lt"/>
                <a:cs typeface="+mn-lt"/>
              </a:rPr>
              <a:t>Access tables support a variety of standard field types, </a:t>
            </a:r>
            <a:r>
              <a:rPr lang="en-US" dirty="0">
                <a:latin typeface="Burbank Big Cd Bd" pitchFamily="50" charset="0"/>
                <a:ea typeface="+mn-lt"/>
                <a:cs typeface="+mn-lt"/>
                <a:hlinkClick r:id="rId5"/>
              </a:rPr>
              <a:t>indices</a:t>
            </a:r>
            <a:r>
              <a:rPr lang="en-US" dirty="0">
                <a:latin typeface="Burbank Big Cd Bd" pitchFamily="50" charset="0"/>
                <a:ea typeface="+mn-lt"/>
                <a:cs typeface="+mn-lt"/>
              </a:rPr>
              <a:t>, and </a:t>
            </a:r>
            <a:r>
              <a:rPr lang="en-US" dirty="0">
                <a:latin typeface="Burbank Big Cd Bd" pitchFamily="50" charset="0"/>
                <a:ea typeface="+mn-lt"/>
                <a:cs typeface="+mn-lt"/>
                <a:hlinkClick r:id="rId6"/>
              </a:rPr>
              <a:t>referential integrity</a:t>
            </a:r>
            <a:r>
              <a:rPr lang="en-US" dirty="0">
                <a:latin typeface="Burbank Big Cd Bd" pitchFamily="50" charset="0"/>
                <a:ea typeface="+mn-lt"/>
                <a:cs typeface="+mn-lt"/>
              </a:rPr>
              <a:t> including </a:t>
            </a:r>
            <a:r>
              <a:rPr lang="en-US" dirty="0">
                <a:latin typeface="Burbank Big Cd Bd" pitchFamily="50" charset="0"/>
                <a:ea typeface="+mn-lt"/>
                <a:cs typeface="+mn-lt"/>
                <a:hlinkClick r:id="rId7"/>
              </a:rPr>
              <a:t>cascading</a:t>
            </a:r>
            <a:r>
              <a:rPr lang="en-US" dirty="0">
                <a:latin typeface="Burbank Big Cd Bd" pitchFamily="50" charset="0"/>
                <a:ea typeface="+mn-lt"/>
                <a:cs typeface="+mn-lt"/>
              </a:rPr>
              <a:t>   </a:t>
            </a:r>
            <a:r>
              <a:rPr lang="en-US" dirty="0">
                <a:latin typeface="Burbank Big Cd Bd" pitchFamily="50" charset="0"/>
                <a:ea typeface="+mn-lt"/>
                <a:cs typeface="+mn-lt"/>
                <a:hlinkClick r:id="rId8"/>
              </a:rPr>
              <a:t>updates</a:t>
            </a:r>
            <a:r>
              <a:rPr lang="en-US" dirty="0">
                <a:latin typeface="Burbank Big Cd Bd" pitchFamily="50" charset="0"/>
                <a:ea typeface="+mn-lt"/>
                <a:cs typeface="+mn-lt"/>
              </a:rPr>
              <a:t> and </a:t>
            </a:r>
            <a:r>
              <a:rPr lang="en-US" dirty="0">
                <a:latin typeface="Burbank Big Cd Bd" pitchFamily="50" charset="0"/>
                <a:ea typeface="+mn-lt"/>
                <a:cs typeface="+mn-lt"/>
                <a:hlinkClick r:id="rId9"/>
              </a:rPr>
              <a:t>deletes</a:t>
            </a:r>
            <a:r>
              <a:rPr lang="en-US" dirty="0">
                <a:latin typeface="Burbank Big Cd Bd" pitchFamily="50" charset="0"/>
                <a:ea typeface="+mn-lt"/>
                <a:cs typeface="+mn-lt"/>
              </a:rPr>
              <a:t>. Access also includes a </a:t>
            </a:r>
            <a:r>
              <a:rPr lang="en-US" dirty="0">
                <a:latin typeface="Burbank Big Cd Bd" pitchFamily="50" charset="0"/>
                <a:ea typeface="+mn-lt"/>
                <a:cs typeface="+mn-lt"/>
                <a:hlinkClick r:id="rId10"/>
              </a:rPr>
              <a:t>query</a:t>
            </a:r>
            <a:r>
              <a:rPr lang="en-US" dirty="0">
                <a:latin typeface="Burbank Big Cd Bd" pitchFamily="50" charset="0"/>
                <a:ea typeface="+mn-lt"/>
                <a:cs typeface="+mn-lt"/>
              </a:rPr>
              <a:t> </a:t>
            </a:r>
            <a:r>
              <a:rPr lang="en-US" dirty="0">
                <a:latin typeface="Burbank Big Cd Bd" pitchFamily="50" charset="0"/>
                <a:ea typeface="+mn-lt"/>
                <a:cs typeface="+mn-lt"/>
                <a:hlinkClick r:id="rId11"/>
              </a:rPr>
              <a:t>interface</a:t>
            </a:r>
            <a:r>
              <a:rPr lang="en-US" dirty="0">
                <a:latin typeface="Burbank Big Cd Bd" pitchFamily="50" charset="0"/>
                <a:ea typeface="+mn-lt"/>
                <a:cs typeface="+mn-lt"/>
              </a:rPr>
              <a:t>, forms to display and enter data, and reports for printing which is only achievable by Microsoft's unique </a:t>
            </a:r>
            <a:r>
              <a:rPr lang="en-US" dirty="0">
                <a:latin typeface="Burbank Big Cd Bd" pitchFamily="50" charset="0"/>
                <a:ea typeface="+mn-lt"/>
                <a:cs typeface="+mn-lt"/>
                <a:hlinkClick r:id="rId12"/>
              </a:rPr>
              <a:t>Jet database</a:t>
            </a:r>
            <a:r>
              <a:rPr lang="en-US" dirty="0">
                <a:latin typeface="Burbank Big Cd Bd" pitchFamily="50" charset="0"/>
                <a:ea typeface="+mn-lt"/>
                <a:cs typeface="+mn-lt"/>
              </a:rPr>
              <a:t>.</a:t>
            </a:r>
            <a:endParaRPr lang="en-US" dirty="0">
              <a:latin typeface="Burbank Big Cd Bd" pitchFamily="50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79532E44-64CD-4887-95E4-6D13510171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35C2F53F-F2F7-4BC7-88F8-CCFD6D3CB58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9B3675A9-8FB2-4982-9BE7-47E456D0D38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18866" y="600500"/>
            <a:ext cx="6649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 smtClean="0">
                <a:latin typeface="+mj-lt"/>
              </a:rPr>
              <a:t>REPRESENTATION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208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="" xmlns:a16="http://schemas.microsoft.com/office/drawing/2014/main" id="{48074BE5-7BC2-47A2-AA6E-4ADC25B69C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F487D8B5-0D01-4F89-BB86-F85EFEC06F1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C13F635F-6CBC-4AA7-9AB9-B788FCC93F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D9989FB-36A6-49EE-889A-BDBC54F18E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E14D86-0A7E-4DB0-BBD6-D646D20C4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493" y="109680"/>
            <a:ext cx="3544035" cy="1609344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u="sng" dirty="0"/>
              <a:t>VISUAL BASIC 6.0/ CONCURRENT USERS</a:t>
            </a:r>
            <a:endParaRPr lang="en-US" u="sng" dirty="0">
              <a:latin typeface="Century Gothic"/>
            </a:endParaRPr>
          </a:p>
        </p:txBody>
      </p:sp>
      <p:pic>
        <p:nvPicPr>
          <p:cNvPr id="5" name="Picture 5" descr="A screenshot of a computer&#10;&#10;Description generated with very high confidence">
            <a:extLst>
              <a:ext uri="{FF2B5EF4-FFF2-40B4-BE49-F238E27FC236}">
                <a16:creationId xmlns="" xmlns:a16="http://schemas.microsoft.com/office/drawing/2014/main" id="{DD07DA8E-A051-46AB-9925-4325327C30D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6"/>
          <a:srcRect l="19301" r="19301"/>
          <a:stretch/>
        </p:blipFill>
        <p:spPr>
          <a:xfrm>
            <a:off x="691915" y="640080"/>
            <a:ext cx="6766437" cy="55881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0D307EC-0EBF-43CB-BA5D-583B3B72E8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83780" y="1927885"/>
            <a:ext cx="3544034" cy="4301796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</p:spPr>
        <p:txBody>
          <a:bodyPr vert="horz" lIns="91440" tIns="45720" rIns="91440" bIns="45720" rtlCol="0" anchor="t">
            <a:noAutofit/>
          </a:bodyPr>
          <a:lstStyle/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Burbank Big Cd Bd" pitchFamily="50" charset="0"/>
              </a:rPr>
              <a:t>Programmers can create solutions using VBA, which is similar to </a:t>
            </a:r>
            <a:r>
              <a:rPr lang="en-US" sz="1800" dirty="0">
                <a:solidFill>
                  <a:schemeClr val="tx1"/>
                </a:solidFill>
                <a:latin typeface="Burbank Big Cd Bd" pitchFamily="50" charset="0"/>
                <a:hlinkClick r:id="rId7"/>
              </a:rPr>
              <a:t>Visual Basic 6.0 (VB6)</a:t>
            </a:r>
            <a:r>
              <a:rPr lang="en-US" sz="1800" dirty="0">
                <a:solidFill>
                  <a:schemeClr val="tx1"/>
                </a:solidFill>
                <a:latin typeface="Burbank Big Cd Bd" pitchFamily="50" charset="0"/>
              </a:rPr>
              <a:t> and used throughout the </a:t>
            </a:r>
            <a:r>
              <a:rPr lang="en-US" sz="1800" dirty="0">
                <a:solidFill>
                  <a:schemeClr val="tx1"/>
                </a:solidFill>
                <a:latin typeface="Burbank Big Cd Bd" pitchFamily="50" charset="0"/>
                <a:hlinkClick r:id="rId8"/>
              </a:rPr>
              <a:t>Microsoft Office</a:t>
            </a:r>
            <a:r>
              <a:rPr lang="en-US" sz="1800" dirty="0">
                <a:solidFill>
                  <a:schemeClr val="tx1"/>
                </a:solidFill>
                <a:latin typeface="Burbank Big Cd Bd" pitchFamily="50" charset="0"/>
              </a:rPr>
              <a:t> programs such as </a:t>
            </a:r>
            <a:r>
              <a:rPr lang="en-US" sz="1800" dirty="0">
                <a:solidFill>
                  <a:schemeClr val="tx1"/>
                </a:solidFill>
                <a:latin typeface="Burbank Big Cd Bd" pitchFamily="50" charset="0"/>
                <a:hlinkClick r:id="rId9"/>
              </a:rPr>
              <a:t>Excel</a:t>
            </a:r>
            <a:r>
              <a:rPr lang="en-US" sz="1800" dirty="0">
                <a:solidFill>
                  <a:schemeClr val="tx1"/>
                </a:solidFill>
                <a:latin typeface="Burbank Big Cd Bd" pitchFamily="50" charset="0"/>
              </a:rPr>
              <a:t>, </a:t>
            </a:r>
            <a:r>
              <a:rPr lang="en-US" sz="1800" dirty="0">
                <a:solidFill>
                  <a:schemeClr val="tx1"/>
                </a:solidFill>
                <a:latin typeface="Burbank Big Cd Bd" pitchFamily="50" charset="0"/>
                <a:hlinkClick r:id="rId10"/>
              </a:rPr>
              <a:t>Word</a:t>
            </a:r>
            <a:r>
              <a:rPr lang="en-US" sz="1800" dirty="0">
                <a:solidFill>
                  <a:schemeClr val="tx1"/>
                </a:solidFill>
                <a:latin typeface="Burbank Big Cd Bd" pitchFamily="50" charset="0"/>
              </a:rPr>
              <a:t>, </a:t>
            </a:r>
            <a:r>
              <a:rPr lang="en-US" sz="1800" dirty="0">
                <a:solidFill>
                  <a:schemeClr val="tx1"/>
                </a:solidFill>
                <a:latin typeface="Burbank Big Cd Bd" pitchFamily="50" charset="0"/>
                <a:hlinkClick r:id="rId11"/>
              </a:rPr>
              <a:t>Outlook</a:t>
            </a:r>
            <a:r>
              <a:rPr lang="en-US" sz="1800" dirty="0">
                <a:solidFill>
                  <a:schemeClr val="tx1"/>
                </a:solidFill>
                <a:latin typeface="Burbank Big Cd Bd" pitchFamily="50" charset="0"/>
              </a:rPr>
              <a:t> and </a:t>
            </a:r>
            <a:r>
              <a:rPr lang="en-US" sz="1800" dirty="0">
                <a:solidFill>
                  <a:schemeClr val="tx1"/>
                </a:solidFill>
                <a:latin typeface="Burbank Big Cd Bd" pitchFamily="50" charset="0"/>
                <a:hlinkClick r:id="rId12"/>
              </a:rPr>
              <a:t>PowerPoint</a:t>
            </a:r>
            <a:r>
              <a:rPr lang="en-US" sz="1800" dirty="0">
                <a:solidFill>
                  <a:schemeClr val="tx1"/>
                </a:solidFill>
                <a:latin typeface="Burbank Big Cd Bd" pitchFamily="50" charset="0"/>
              </a:rPr>
              <a:t>. Most VB6 code, including the use of Windows </a:t>
            </a:r>
            <a:r>
              <a:rPr lang="en-US" sz="1800" dirty="0">
                <a:solidFill>
                  <a:schemeClr val="tx1"/>
                </a:solidFill>
                <a:latin typeface="Burbank Big Cd Bd" pitchFamily="50" charset="0"/>
                <a:hlinkClick r:id="rId13"/>
              </a:rPr>
              <a:t>API</a:t>
            </a:r>
            <a:r>
              <a:rPr lang="en-US" sz="1800" dirty="0">
                <a:solidFill>
                  <a:schemeClr val="tx1"/>
                </a:solidFill>
                <a:latin typeface="Burbank Big Cd Bd" pitchFamily="50" charset="0"/>
              </a:rPr>
              <a:t> calls, can be used in VBA.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 b="1" dirty="0">
                <a:latin typeface="Burbank Big Cd Bd" pitchFamily="50" charset="0"/>
                <a:ea typeface="+mn-lt"/>
                <a:cs typeface="+mn-lt"/>
              </a:rPr>
              <a:t>The number of simultaneous users that can be supported depends on the amount of data, the </a:t>
            </a:r>
            <a:r>
              <a:rPr lang="en-US" sz="1800" b="1" dirty="0">
                <a:latin typeface="Burbank Big Cd Bd" pitchFamily="50" charset="0"/>
                <a:ea typeface="+mn-lt"/>
                <a:cs typeface="+mn-lt"/>
                <a:hlinkClick r:id="rId14"/>
              </a:rPr>
              <a:t>tasks</a:t>
            </a:r>
            <a:r>
              <a:rPr lang="en-US" sz="1800" b="1" dirty="0">
                <a:latin typeface="Burbank Big Cd Bd" pitchFamily="50" charset="0"/>
                <a:ea typeface="+mn-lt"/>
                <a:cs typeface="+mn-lt"/>
              </a:rPr>
              <a:t> being performed, level of use, and </a:t>
            </a:r>
            <a:r>
              <a:rPr lang="en-US" sz="1800" b="1" dirty="0">
                <a:latin typeface="Burbank Big Cd Bd" pitchFamily="50" charset="0"/>
                <a:ea typeface="+mn-lt"/>
                <a:cs typeface="+mn-lt"/>
                <a:hlinkClick r:id="rId15"/>
              </a:rPr>
              <a:t>application design</a:t>
            </a:r>
            <a:r>
              <a:rPr lang="en-US" sz="1800" b="1" dirty="0">
                <a:latin typeface="Burbank Big Cd Bd" pitchFamily="50" charset="0"/>
                <a:ea typeface="+mn-lt"/>
                <a:cs typeface="+mn-lt"/>
              </a:rPr>
              <a:t>. Generally accepted limits are solutions with 1 GB or less of data (Access supports up to 2 GB) and it performs quite well with 100 or fewer simultaneous connections</a:t>
            </a:r>
            <a:endParaRPr lang="en-US" sz="1800" b="1" dirty="0">
              <a:solidFill>
                <a:schemeClr val="tx1"/>
              </a:solidFill>
              <a:latin typeface="Burbank Big Cd Bd" pitchFamily="50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79532E44-64CD-4887-95E4-6D13510171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35C2F53F-F2F7-4BC7-88F8-CCFD6D3CB58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9B3675A9-8FB2-4982-9BE7-47E456D0D38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664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3457" y="-204718"/>
            <a:ext cx="10622734" cy="6205109"/>
          </a:xfrm>
        </p:spPr>
        <p:txBody>
          <a:bodyPr/>
          <a:lstStyle/>
          <a:p>
            <a:r>
              <a:rPr lang="en-US" sz="4800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EVENTHOUGH WE ARE EMPHASIZING THAT "ACCESS" IS THE BEST DBMS, WHAT MAKES IT BETTER THAN OTHERS?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619" y="3513855"/>
            <a:ext cx="2755550" cy="269125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4688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4" r="17024"/>
          <a:stretch>
            <a:fillRect/>
          </a:stretch>
        </p:blipFill>
        <p:spPr>
          <a:xfrm>
            <a:off x="-1" y="0"/>
            <a:ext cx="8366079" cy="6858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27061" y="444233"/>
            <a:ext cx="3200400" cy="5574429"/>
          </a:xfr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3600" b="1" u="sng" dirty="0" smtClean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latin typeface="+mj-lt"/>
              </a:rPr>
              <a:t>IT IS LIKE THE JOHN WICK OF THE OTHER DBMS , THAT IS BECAUSE IT IS DEVELOPED BY MICROSFOT.</a:t>
            </a:r>
            <a:endParaRPr lang="en-US" sz="3600" b="1" u="sng" dirty="0">
              <a:ln>
                <a:solidFill>
                  <a:schemeClr val="tx1"/>
                </a:solidFill>
              </a:ln>
              <a:solidFill>
                <a:srgbClr val="7030A0"/>
              </a:solidFill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83" y="0"/>
            <a:ext cx="1615151" cy="15800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603626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E43AB-7ECC-4E53-9246-0ED7282C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439" y="102495"/>
            <a:ext cx="10058400" cy="1609344"/>
          </a:xfrm>
          <a:solidFill>
            <a:srgbClr val="92D050"/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u="sng" dirty="0">
                <a:ln w="28575">
                  <a:solidFill>
                    <a:schemeClr val="tx1"/>
                  </a:solidFill>
                </a:ln>
                <a:solidFill>
                  <a:srgbClr val="FFCC00"/>
                </a:solidFill>
              </a:rPr>
              <a:t>FEATURES OF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57E95E-4556-481B-BA0A-0467A9CE1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78" y="1848452"/>
            <a:ext cx="11322319" cy="4736592"/>
          </a:xfrm>
          <a:solidFill>
            <a:srgbClr val="92D050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</a:rPr>
              <a:t>Advanced users can use 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  <a:hlinkClick r:id="rId2"/>
              </a:rPr>
              <a:t>VBA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</a:rPr>
              <a:t> to write rich solutions with advanced 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  <a:hlinkClick r:id="rId3"/>
              </a:rPr>
              <a:t>data manipulation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</a:rPr>
              <a:t> and user control. Access also has report creation features that can work with any data source that Access can access.</a:t>
            </a:r>
          </a:p>
          <a:p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</a:rPr>
              <a:t>Import and export of data to many formats including 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  <a:hlinkClick r:id="rId4"/>
              </a:rPr>
              <a:t>Excel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</a:rPr>
              <a:t>, 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  <a:hlinkClick r:id="rId5"/>
              </a:rPr>
              <a:t>Outlook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</a:rPr>
              <a:t>, 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  <a:hlinkClick r:id="rId6"/>
              </a:rPr>
              <a:t>ASCII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</a:rPr>
              <a:t>, 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  <a:hlinkClick r:id="rId7"/>
              </a:rPr>
              <a:t>dBase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</a:rPr>
              <a:t>, 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  <a:hlinkClick r:id="rId8"/>
              </a:rPr>
              <a:t>Paradox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</a:rPr>
              <a:t>, 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  <a:hlinkClick r:id="rId9"/>
              </a:rPr>
              <a:t>FoxPro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</a:rPr>
              <a:t>, 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  <a:hlinkClick r:id="rId10"/>
              </a:rPr>
              <a:t>SQL Server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</a:rPr>
              <a:t> and 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  <a:hlinkClick r:id="rId11"/>
              </a:rPr>
              <a:t>Oracle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</a:rPr>
              <a:t>.</a:t>
            </a:r>
          </a:p>
          <a:p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</a:rPr>
              <a:t>It can perform 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  <a:hlinkClick r:id="rId12"/>
              </a:rPr>
              <a:t>heterogeneous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</a:rPr>
              <a:t> 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  <a:hlinkClick r:id="rId13"/>
              </a:rPr>
              <a:t>joins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</a:rPr>
              <a:t> between data sets stored across different platforms.</a:t>
            </a:r>
          </a:p>
          <a:p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</a:rPr>
              <a:t>Microsoft Access offers 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  <a:hlinkClick r:id="rId14"/>
              </a:rPr>
              <a:t>parameterized queries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</a:rPr>
              <a:t>. These queries and Access tables can be referenced from other programs like 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  <a:hlinkClick r:id="rId15"/>
              </a:rPr>
              <a:t>VB6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</a:rPr>
              <a:t> and 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  <a:hlinkClick r:id="rId16"/>
              </a:rPr>
              <a:t>.NET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</a:rPr>
              <a:t> through 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  <a:hlinkClick r:id="rId17"/>
              </a:rPr>
              <a:t>DAO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</a:rPr>
              <a:t> or 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  <a:hlinkClick r:id="rId18"/>
              </a:rPr>
              <a:t>ADO</a:t>
            </a:r>
            <a:r>
              <a:rPr lang="en-US" sz="2800" dirty="0">
                <a:ln w="12700">
                  <a:solidFill>
                    <a:schemeClr val="tx1"/>
                  </a:solidFill>
                </a:ln>
                <a:solidFill>
                  <a:srgbClr val="FFCC00"/>
                </a:solidFill>
                <a:latin typeface="Burbank Big Cd Bd" pitchFamily="50" charset="0"/>
                <a:ea typeface="+mn-lt"/>
                <a:cs typeface="+mn-lt"/>
              </a:rPr>
              <a:t>.</a:t>
            </a:r>
            <a:endParaRPr lang="en-US" sz="2800" dirty="0">
              <a:ln w="12700">
                <a:solidFill>
                  <a:schemeClr val="tx1"/>
                </a:solidFill>
              </a:ln>
              <a:solidFill>
                <a:srgbClr val="FFCC00"/>
              </a:solidFill>
              <a:latin typeface="Burbank Big Cd B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59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ood Type" id="{7ACABC62-BF99-48CF-A9DC-4DB89C7B13DC}" vid="{8E89CD47-BF55-4DDE-B823-2283AA7E76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Words>472</Words>
  <Application>Microsoft Office PowerPoint</Application>
  <PresentationFormat>Custom</PresentationFormat>
  <Paragraphs>68</Paragraphs>
  <Slides>20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Wood Type</vt:lpstr>
      <vt:lpstr>MICROSOFT ACCESS</vt:lpstr>
      <vt:lpstr>INTRODUCTION</vt:lpstr>
      <vt:lpstr>SO, WHICH VERSION OF MICROSOFT ACCESS IS CURRENTLY THE BEST ONE?</vt:lpstr>
      <vt:lpstr>COMPARISON BETWEEN OLDER AND NEWER VERSIONS</vt:lpstr>
      <vt:lpstr>SPECIFICATIONS OF MC ACCESS</vt:lpstr>
      <vt:lpstr>VISUAL BASIC 6.0/ CONCURRENT USERS</vt:lpstr>
      <vt:lpstr>EVENTHOUGH WE ARE EMPHASIZING THAT "ACCESS" IS THE BEST DBMS, WHAT MAKES IT BETTER THAN OTHERS?</vt:lpstr>
      <vt:lpstr>PowerPoint Presentation</vt:lpstr>
      <vt:lpstr>FEATURES OF ACCESS</vt:lpstr>
      <vt:lpstr>IS IT BENEFICIAL TO UPGRADE TO THE FULL VERSION OF MS ACCESS OR NOT?</vt:lpstr>
      <vt:lpstr>DIFFERENCE BETWEEN RUNTIME AND FULL VERSION.</vt:lpstr>
      <vt:lpstr>WHY MS ACCESS?</vt:lpstr>
      <vt:lpstr>PowerPoint Presentation</vt:lpstr>
      <vt:lpstr>MC ACCESS AND ITS CONTEMPORARY COMPONENTS.</vt:lpstr>
      <vt:lpstr>TABLES/QUERY</vt:lpstr>
      <vt:lpstr>FORMS</vt:lpstr>
      <vt:lpstr>REPORTS</vt:lpstr>
      <vt:lpstr>MICROSOFT ACCESS</vt:lpstr>
      <vt:lpstr>MICROSOFT ACCESS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ismail - [2010]</cp:lastModifiedBy>
  <cp:revision>480</cp:revision>
  <dcterms:created xsi:type="dcterms:W3CDTF">2019-11-24T12:53:48Z</dcterms:created>
  <dcterms:modified xsi:type="dcterms:W3CDTF">2019-11-29T01:13:30Z</dcterms:modified>
</cp:coreProperties>
</file>